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8" r:id="rId4"/>
    <p:sldId id="264" r:id="rId5"/>
    <p:sldId id="262" r:id="rId6"/>
    <p:sldId id="267" r:id="rId7"/>
    <p:sldId id="263" r:id="rId8"/>
    <p:sldId id="261" r:id="rId9"/>
    <p:sldId id="265" r:id="rId10"/>
    <p:sldId id="26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00FF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55" d="100"/>
          <a:sy n="55" d="100"/>
        </p:scale>
        <p:origin x="96" y="15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48EA38-4F27-6D1E-B8F2-679F1ACE1B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9625" y="1571625"/>
            <a:ext cx="10572750" cy="2200275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ru-RU" dirty="0"/>
              <a:t>Образец заголовка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0E4FE30-05F2-6686-A70D-5F1DEB59B6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53298" y="4384633"/>
            <a:ext cx="7751806" cy="339767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подготовил:</a:t>
            </a:r>
          </a:p>
          <a:p>
            <a:endParaRPr lang="ru-RU" dirty="0"/>
          </a:p>
        </p:txBody>
      </p:sp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70E4FE30-05F2-6686-A70D-5F1DEB59B699}"/>
              </a:ext>
            </a:extLst>
          </p:cNvPr>
          <p:cNvSpPr txBox="1">
            <a:spLocks/>
          </p:cNvSpPr>
          <p:nvPr userDrawn="1"/>
        </p:nvSpPr>
        <p:spPr>
          <a:xfrm>
            <a:off x="1153298" y="4809341"/>
            <a:ext cx="7751806" cy="3397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86155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76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847725" y="1419225"/>
            <a:ext cx="6143625" cy="3324225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11" hasCustomPrompt="1"/>
          </p:nvPr>
        </p:nvSpPr>
        <p:spPr>
          <a:xfrm>
            <a:off x="847725" y="4943475"/>
            <a:ext cx="6143625" cy="10287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ru-RU" dirty="0"/>
              <a:t>подпись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2" hasCustomPrompt="1"/>
          </p:nvPr>
        </p:nvSpPr>
        <p:spPr>
          <a:xfrm>
            <a:off x="7296150" y="2419350"/>
            <a:ext cx="4067175" cy="3552826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3" hasCustomPrompt="1"/>
          </p:nvPr>
        </p:nvSpPr>
        <p:spPr>
          <a:xfrm>
            <a:off x="7296149" y="1419225"/>
            <a:ext cx="4067175" cy="8477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latin typeface="+mj-lt"/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3331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66E262-ADF4-8772-2A75-C9B8B250D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6325"/>
            <a:ext cx="10515600" cy="966788"/>
          </a:xfrm>
        </p:spPr>
        <p:txBody>
          <a:bodyPr anchor="b"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B79C1F-E66B-3E74-5C68-67A5D304670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2197100"/>
            <a:ext cx="5181600" cy="39465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 b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6E67DBD-A7D6-C4A1-CABA-54EAD470214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197100"/>
            <a:ext cx="5181600" cy="39465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Содержимое</a:t>
            </a:r>
          </a:p>
        </p:txBody>
      </p:sp>
    </p:spTree>
    <p:extLst>
      <p:ext uri="{BB962C8B-B14F-4D97-AF65-F5344CB8AC3E}">
        <p14:creationId xmlns:p14="http://schemas.microsoft.com/office/powerpoint/2010/main" val="2798126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304D74-5D0E-73D0-91C4-5817244B0D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0575" y="2371725"/>
            <a:ext cx="10668000" cy="2219325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Название раздела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2760826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148EA38-4F27-6D1E-B8F2-679F1ACE1BB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7225" y="1257300"/>
            <a:ext cx="10896599" cy="1685925"/>
          </a:xfrm>
        </p:spPr>
        <p:txBody>
          <a:bodyPr anchor="ctr"/>
          <a:lstStyle>
            <a:lvl1pPr algn="l">
              <a:defRPr sz="6000"/>
            </a:lvl1pPr>
          </a:lstStyle>
          <a:p>
            <a:r>
              <a:rPr lang="ru-RU" dirty="0"/>
              <a:t>Образец заголовка </a:t>
            </a:r>
          </a:p>
        </p:txBody>
      </p:sp>
      <p:sp>
        <p:nvSpPr>
          <p:cNvPr id="15" name="Объект 14"/>
          <p:cNvSpPr>
            <a:spLocks noGrp="1"/>
          </p:cNvSpPr>
          <p:nvPr>
            <p:ph sz="quarter" idx="13" hasCustomPrompt="1"/>
          </p:nvPr>
        </p:nvSpPr>
        <p:spPr>
          <a:xfrm>
            <a:off x="6467475" y="3609974"/>
            <a:ext cx="5086349" cy="26384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Объект 14"/>
          <p:cNvSpPr>
            <a:spLocks noGrp="1"/>
          </p:cNvSpPr>
          <p:nvPr>
            <p:ph sz="quarter" idx="14" hasCustomPrompt="1"/>
          </p:nvPr>
        </p:nvSpPr>
        <p:spPr>
          <a:xfrm>
            <a:off x="657225" y="3609974"/>
            <a:ext cx="5086349" cy="26384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182553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0" hasCustomPrompt="1"/>
          </p:nvPr>
        </p:nvSpPr>
        <p:spPr>
          <a:xfrm>
            <a:off x="800100" y="2076450"/>
            <a:ext cx="5438775" cy="40386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Объект 5"/>
          <p:cNvSpPr>
            <a:spLocks noGrp="1"/>
          </p:cNvSpPr>
          <p:nvPr>
            <p:ph sz="quarter" idx="11" hasCustomPrompt="1"/>
          </p:nvPr>
        </p:nvSpPr>
        <p:spPr>
          <a:xfrm>
            <a:off x="7343775" y="1162050"/>
            <a:ext cx="4000500" cy="4953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Содержимое</a:t>
            </a:r>
          </a:p>
        </p:txBody>
      </p:sp>
      <p:sp>
        <p:nvSpPr>
          <p:cNvPr id="10" name="Текст 13"/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1085850"/>
            <a:ext cx="5438775" cy="847725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aseline="0">
                <a:latin typeface="+mj-lt"/>
              </a:defRPr>
            </a:lvl1pPr>
          </a:lstStyle>
          <a:p>
            <a:pPr lvl="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124295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9B8128-92E2-2E62-C942-4CDE3B7EA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41B2859-9FE4-3D25-6AD7-FB6A7A10F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00375"/>
            <a:ext cx="10515600" cy="16668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253244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serosolimp.edsoo.ru/municipal_way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olymp.academtalant.ru/vsero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hyperlink" Target="https://olymp.academtalant.ru/economysbp#!/tab/757984213-2" TargetMode="Externa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lymp.academtalant.ru/vseros" TargetMode="External"/><Relationship Id="rId2" Type="http://schemas.openxmlformats.org/officeDocument/2006/relationships/hyperlink" Target="https://vserosolimp.edsoo.ru/municipal_way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lymp.academtalant.ru/vseros" TargetMode="External"/><Relationship Id="rId2" Type="http://schemas.openxmlformats.org/officeDocument/2006/relationships/hyperlink" Target="https://vserosolimp.edsoo.ru/municipal_way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du.olymponline.ru/spb/uchastie" TargetMode="External"/><Relationship Id="rId2" Type="http://schemas.openxmlformats.org/officeDocument/2006/relationships/hyperlink" Target="https://edu.olymponline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serebrennikovaayu@academtalant.ru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mailto:vetrovia@academtalant.ru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vk.com/centrolimpiadspb" TargetMode="External"/><Relationship Id="rId7" Type="http://schemas.openxmlformats.org/officeDocument/2006/relationships/image" Target="../media/image23.png"/><Relationship Id="rId2" Type="http://schemas.openxmlformats.org/officeDocument/2006/relationships/hyperlink" Target="http://olymp.academtalant.ru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hyperlink" Target="https://t.me/centrolimpiadspb" TargetMode="External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>
                <a:solidFill>
                  <a:srgbClr val="660066"/>
                </a:solidFill>
              </a:rPr>
              <a:t>Об особенностях проведения </a:t>
            </a:r>
            <a:r>
              <a:rPr lang="ru-RU" sz="4800" b="1" dirty="0">
                <a:solidFill>
                  <a:srgbClr val="660066"/>
                </a:solidFill>
              </a:rPr>
              <a:t>РАЙОННОГО</a:t>
            </a:r>
            <a:r>
              <a:rPr lang="ru-RU" sz="4800" dirty="0">
                <a:solidFill>
                  <a:srgbClr val="660066"/>
                </a:solidFill>
              </a:rPr>
              <a:t> этапа </a:t>
            </a:r>
            <a:r>
              <a:rPr lang="ru-RU" sz="4800" dirty="0" err="1">
                <a:solidFill>
                  <a:srgbClr val="660066"/>
                </a:solidFill>
              </a:rPr>
              <a:t>ВсОШ</a:t>
            </a:r>
            <a:r>
              <a:rPr lang="ru-RU" sz="4800" dirty="0">
                <a:solidFill>
                  <a:srgbClr val="660066"/>
                </a:solidFill>
              </a:rPr>
              <a:t> </a:t>
            </a:r>
            <a:br>
              <a:rPr lang="ru-RU" sz="4800" dirty="0">
                <a:solidFill>
                  <a:srgbClr val="660066"/>
                </a:solidFill>
              </a:rPr>
            </a:br>
            <a:r>
              <a:rPr lang="ru-RU" sz="4800" dirty="0">
                <a:solidFill>
                  <a:srgbClr val="660066"/>
                </a:solidFill>
              </a:rPr>
              <a:t>в 2025/2026 учебном году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3298" y="4384633"/>
            <a:ext cx="7751806" cy="1101767"/>
          </a:xfrm>
        </p:spPr>
        <p:txBody>
          <a:bodyPr>
            <a:normAutofit/>
          </a:bodyPr>
          <a:lstStyle/>
          <a:p>
            <a:r>
              <a:rPr lang="ru-RU" dirty="0" smtClean="0"/>
              <a:t>Подготовил: </a:t>
            </a:r>
            <a:r>
              <a:rPr lang="ru-RU" dirty="0" err="1" smtClean="0"/>
              <a:t>и.о</a:t>
            </a:r>
            <a:r>
              <a:rPr lang="ru-RU" dirty="0" smtClean="0"/>
              <a:t>. начальника сектора прикладных наук</a:t>
            </a:r>
            <a:br>
              <a:rPr lang="ru-RU" dirty="0" smtClean="0"/>
            </a:br>
            <a:r>
              <a:rPr lang="ru-RU" b="1" dirty="0" smtClean="0"/>
              <a:t>Ветров Илья Анатольевич</a:t>
            </a:r>
            <a:endParaRPr lang="ru-RU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C30C22-CACA-4775-9EAB-4BBB38275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0706" y="1288727"/>
            <a:ext cx="1574400" cy="1752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9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084" y="531040"/>
            <a:ext cx="10515600" cy="718919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8 ноября в 11.00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(суббота)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ЭКОНОМИКА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602297"/>
            <a:ext cx="4799201" cy="439032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Более подробно с рекомендациями к проведению </a:t>
            </a:r>
            <a:r>
              <a:rPr lang="ru-RU" b="1" dirty="0">
                <a:solidFill>
                  <a:srgbClr val="660066"/>
                </a:solidFill>
              </a:rPr>
              <a:t>районного</a:t>
            </a:r>
            <a:r>
              <a:rPr lang="ru-RU" dirty="0"/>
              <a:t> этапа всероссийской олимпиады школьников по экономике в 2025/26 учебном году можно ознакомиться: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На официальном сайте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ВсОШ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 :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hlinkClick r:id="rId3"/>
              </a:rPr>
              <a:t>https://vserosolimp.edsoo.ru/municipal_way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ler Regular" pitchFamily="50" charset="-52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На сайте Центра Олимпиад: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  <a:hlinkClick r:id="rId4"/>
              </a:rPr>
              <a:t>https://olymp.academtalant.ru/vseros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ler Regular" pitchFamily="50" charset="-52"/>
              <a:ea typeface="+mn-ea"/>
              <a:cs typeface="+mn-cs"/>
            </a:endParaRPr>
          </a:p>
          <a:p>
            <a:pPr marL="10287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ВсОШ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 (всероссийская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олимпиада школьников)</a:t>
            </a:r>
          </a:p>
          <a:p>
            <a:pPr marL="10287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Районный этап</a:t>
            </a:r>
          </a:p>
          <a:p>
            <a:pPr marL="10287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Документы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37401" y="1367405"/>
            <a:ext cx="5716399" cy="495955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Одновременно с проведением районного этапа Олимпиады проводится отборочный этап </a:t>
            </a:r>
            <a:br>
              <a:rPr lang="ru-RU" dirty="0"/>
            </a:br>
            <a:r>
              <a:rPr lang="ru-RU" b="1" dirty="0">
                <a:solidFill>
                  <a:srgbClr val="660066"/>
                </a:solidFill>
              </a:rPr>
              <a:t>Санкт-Петербургской олимпиады по экономике. </a:t>
            </a:r>
            <a:r>
              <a:rPr lang="en-US" b="1" dirty="0">
                <a:solidFill>
                  <a:srgbClr val="660066"/>
                </a:solidFill>
              </a:rPr>
              <a:t/>
            </a:r>
            <a:br>
              <a:rPr lang="en-US" b="1" dirty="0">
                <a:solidFill>
                  <a:srgbClr val="660066"/>
                </a:solidFill>
              </a:rPr>
            </a:br>
            <a:r>
              <a:rPr lang="ru-RU" dirty="0"/>
              <a:t>Она проводится для обучающихся </a:t>
            </a:r>
            <a:r>
              <a:rPr lang="ru-RU" b="1" dirty="0">
                <a:solidFill>
                  <a:srgbClr val="660066"/>
                </a:solidFill>
              </a:rPr>
              <a:t>5-8 классов</a:t>
            </a:r>
            <a:r>
              <a:rPr lang="ru-RU" dirty="0">
                <a:solidFill>
                  <a:srgbClr val="660066"/>
                </a:solidFill>
              </a:rPr>
              <a:t>.</a:t>
            </a:r>
            <a:endParaRPr lang="en-US" dirty="0">
              <a:solidFill>
                <a:srgbClr val="660066"/>
              </a:solidFill>
            </a:endParaRPr>
          </a:p>
          <a:p>
            <a:pPr algn="just"/>
            <a:r>
              <a:rPr lang="ru-RU" dirty="0"/>
              <a:t>По результатам районного этапа Олимпиады, обучающиеся 7 и 8 классов могут стать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участниками</a:t>
            </a:r>
            <a:r>
              <a:rPr lang="en-US" dirty="0"/>
              <a:t> </a:t>
            </a:r>
            <a:r>
              <a:rPr lang="ru-RU" dirty="0"/>
              <a:t>заключительного этапа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Санкт-Петербургской</a:t>
            </a:r>
            <a:r>
              <a:rPr lang="en-US" dirty="0"/>
              <a:t> </a:t>
            </a:r>
            <a:r>
              <a:rPr lang="ru-RU" dirty="0"/>
              <a:t>олимпиады по экономике. </a:t>
            </a:r>
          </a:p>
          <a:p>
            <a:pPr algn="just"/>
            <a:endParaRPr lang="ru-RU" dirty="0"/>
          </a:p>
          <a:p>
            <a:pPr algn="ctr"/>
            <a:r>
              <a:rPr lang="ru-RU" sz="2400" b="1" u="sng" dirty="0">
                <a:solidFill>
                  <a:srgbClr val="00FF00"/>
                </a:solidFill>
              </a:rPr>
              <a:t>ВАЖНО!</a:t>
            </a:r>
          </a:p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Для 5-6 классов предусмотрен отдельный комплект заданий.</a:t>
            </a:r>
          </a:p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b="1" kern="1200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От районных методистов Центр олимпиад по окончании районного этапа олимпиады, получает </a:t>
            </a:r>
            <a:br>
              <a:rPr lang="ru-RU" sz="2400" b="1" kern="1200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</a:br>
            <a:r>
              <a:rPr lang="ru-RU" sz="2400" b="1" u="sng" kern="1200" dirty="0">
                <a:solidFill>
                  <a:srgbClr val="00FF00"/>
                </a:solidFill>
                <a:effectLst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сканы работ</a:t>
            </a:r>
            <a:r>
              <a:rPr lang="ru-RU" sz="2400" kern="1200" dirty="0">
                <a:solidFill>
                  <a:srgbClr val="00FF00"/>
                </a:solidFill>
                <a:effectLst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b="1" kern="1200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5-6 классов.</a:t>
            </a:r>
            <a:endParaRPr lang="ru-RU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sz="1600" dirty="0"/>
          </a:p>
          <a:p>
            <a:pPr algn="just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7189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05FB0BE-978D-452D-9B37-60F42891E0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5514" b="15514"/>
          <a:stretch>
            <a:fillRect/>
          </a:stretch>
        </p:blipFill>
        <p:spPr>
          <a:xfrm>
            <a:off x="755008" y="4980240"/>
            <a:ext cx="2843870" cy="1538776"/>
          </a:xfrm>
        </p:spPr>
      </p:pic>
      <p:sp>
        <p:nvSpPr>
          <p:cNvPr id="3" name="Текст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F62244-8808-4E02-AB03-7A80DBF179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0FD9F4-F3AA-44D6-AC98-38233C8365A3}"/>
              </a:ext>
            </a:extLst>
          </p:cNvPr>
          <p:cNvSpPr txBox="1"/>
          <p:nvPr/>
        </p:nvSpPr>
        <p:spPr>
          <a:xfrm>
            <a:off x="1226190" y="885824"/>
            <a:ext cx="9739617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     Санкт-Петербургская олимпиада по экономике </a:t>
            </a:r>
            <a:r>
              <a:rPr lang="ru-RU" dirty="0"/>
              <a:t>является правопреемницей </a:t>
            </a:r>
            <a:r>
              <a:rPr lang="ru-RU" b="1" dirty="0"/>
              <a:t>Городской экономической олимпиады Санкт-Петербурга</a:t>
            </a:r>
            <a:r>
              <a:rPr lang="ru-RU" dirty="0"/>
              <a:t> «Социально-экономическое образование», которая проводилась с 2010 года</a:t>
            </a:r>
            <a:br>
              <a:rPr lang="ru-RU" dirty="0"/>
            </a:br>
            <a:r>
              <a:rPr lang="ru-RU" dirty="0"/>
              <a:t>Санкт-Петербургским филиалом федерального государственного автономного образовательного учреждения высшего образования</a:t>
            </a:r>
            <a:br>
              <a:rPr lang="ru-RU" dirty="0"/>
            </a:br>
            <a:r>
              <a:rPr lang="ru-RU" dirty="0"/>
              <a:t>«Национальный исследовательский университет «Высшая школа экономики».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Олимпиада направлена на выявление и поддержку обучающихся, обладающих способностями и проявляющих интерес к изучению экономики.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Олимпиаде на добровольной основе принимают </a:t>
            </a:r>
            <a:br>
              <a:rPr lang="ru-RU" dirty="0"/>
            </a:br>
            <a:r>
              <a:rPr lang="ru-RU" dirty="0"/>
              <a:t>индивидуальное участие обучающиеся </a:t>
            </a:r>
            <a:br>
              <a:rPr lang="ru-RU" dirty="0"/>
            </a:br>
            <a:r>
              <a:rPr lang="ru-RU" dirty="0"/>
              <a:t>c 5 по 8 класс в соответствии с положением </a:t>
            </a:r>
            <a:br>
              <a:rPr lang="ru-RU" dirty="0"/>
            </a:br>
            <a:r>
              <a:rPr lang="ru-RU" dirty="0"/>
              <a:t>о Санкт-Петербургской олимпиаде по экономике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Олимпиада проводится в два этапа: </a:t>
            </a:r>
            <a:br>
              <a:rPr lang="ru-RU" dirty="0"/>
            </a:br>
            <a:r>
              <a:rPr lang="ru-RU" dirty="0"/>
              <a:t>отборочный (районный); заключительный (региональный)</a:t>
            </a:r>
          </a:p>
          <a:p>
            <a:pPr algn="ctr"/>
            <a:r>
              <a:rPr lang="en-US" sz="1600" b="1" dirty="0">
                <a:hlinkClick r:id="rId5"/>
              </a:rPr>
              <a:t>https://olymp.academtalant.ru/economysbp#!/tab/757984213-2</a:t>
            </a:r>
            <a:r>
              <a:rPr lang="ru-RU" sz="1600" b="1" dirty="0"/>
              <a:t>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2E3EE3-3256-4C6C-89E8-66C3C189A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1142" y="3485303"/>
            <a:ext cx="2085847" cy="163635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786BD3-7C14-4EDD-B18E-C18FD50B25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672" y="3362818"/>
            <a:ext cx="1927361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39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5348A-2F5F-4182-A934-7BBAE417F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14931"/>
            <a:ext cx="10515600" cy="718920"/>
          </a:xfrm>
        </p:spPr>
        <p:txBody>
          <a:bodyPr/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10 ноября в 14.00 ГЕОГРАФИЯ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8B3D37-AE78-4411-90D2-7E2ECD0443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77798"/>
            <a:ext cx="4950204" cy="4465827"/>
          </a:xfrm>
        </p:spPr>
        <p:txBody>
          <a:bodyPr>
            <a:normAutofit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"/>
                <a:ea typeface="+mn-ea"/>
                <a:cs typeface="+mn-cs"/>
              </a:rPr>
              <a:t>Более подробно с рекомендациями к проведению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Muller"/>
                <a:ea typeface="+mn-ea"/>
                <a:cs typeface="+mn-cs"/>
              </a:rPr>
              <a:t>районного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"/>
                <a:ea typeface="+mn-ea"/>
                <a:cs typeface="+mn-cs"/>
              </a:rPr>
              <a:t> этапа всероссийской олимпиады школьников по географии 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"/>
                <a:ea typeface="+mn-ea"/>
                <a:cs typeface="+mn-cs"/>
              </a:rPr>
              <a:t>в 2025/26 учебном году можно ознакомиться: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На официальном сайте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ВсОШ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 :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hlinkClick r:id="rId2"/>
              </a:rPr>
              <a:t>https://vserosolimp.edsoo.ru/municipal_way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ler Regular" pitchFamily="50" charset="-52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На сайте Центра Олимпиад: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  <a:hlinkClick r:id="rId3"/>
              </a:rPr>
              <a:t>https://olymp.academtalant.ru/vseros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ler Regular" pitchFamily="50" charset="-52"/>
              <a:ea typeface="+mn-ea"/>
              <a:cs typeface="+mn-cs"/>
            </a:endParaRPr>
          </a:p>
          <a:p>
            <a:pPr marL="10287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ВсОШ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 (всероссийская 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олимпиада школьников)</a:t>
            </a:r>
          </a:p>
          <a:p>
            <a:pPr marL="10287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Районный этап</a:t>
            </a:r>
          </a:p>
          <a:p>
            <a:pPr marL="10287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Документы</a:t>
            </a:r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D82DEEC-9F56-4CA5-A090-1EE4BA575A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62569" y="1778467"/>
            <a:ext cx="6014906" cy="4200302"/>
          </a:xfrm>
        </p:spPr>
        <p:txBody>
          <a:bodyPr>
            <a:normAutofit lnSpcReduction="10000"/>
          </a:bodyPr>
          <a:lstStyle/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Одновременно с проведением районного этапа Олимпиады проводится отборочный этап </a:t>
            </a:r>
            <a:br>
              <a:rPr lang="ru-RU" dirty="0"/>
            </a:br>
            <a:r>
              <a:rPr lang="ru-RU" b="1" dirty="0">
                <a:solidFill>
                  <a:srgbClr val="660066"/>
                </a:solidFill>
              </a:rPr>
              <a:t>городской олимпиады школьников Санкт-Петербурга </a:t>
            </a:r>
            <a:br>
              <a:rPr lang="ru-RU" b="1" dirty="0">
                <a:solidFill>
                  <a:srgbClr val="660066"/>
                </a:solidFill>
              </a:rPr>
            </a:br>
            <a:r>
              <a:rPr lang="ru-RU" b="1" dirty="0">
                <a:solidFill>
                  <a:srgbClr val="660066"/>
                </a:solidFill>
              </a:rPr>
              <a:t>по географии для 6-8 классов</a:t>
            </a:r>
            <a:r>
              <a:rPr lang="ru-RU" dirty="0"/>
              <a:t>. 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endParaRPr lang="ru-RU" dirty="0"/>
          </a:p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Для обучающихся </a:t>
            </a:r>
            <a:r>
              <a:rPr lang="ru-RU" b="1" dirty="0">
                <a:solidFill>
                  <a:srgbClr val="660066"/>
                </a:solidFill>
              </a:rPr>
              <a:t>6 классов </a:t>
            </a:r>
            <a:r>
              <a:rPr lang="ru-RU" dirty="0"/>
              <a:t>предусмотрен отдельный комплект заданий.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endParaRPr lang="ru-RU" dirty="0"/>
          </a:p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r>
              <a:rPr lang="ru-RU" dirty="0"/>
              <a:t>По результатам районного этапа Олимпиады по географии, обучающиеся </a:t>
            </a:r>
            <a:r>
              <a:rPr lang="ru-RU" b="1" dirty="0">
                <a:solidFill>
                  <a:srgbClr val="660066"/>
                </a:solidFill>
              </a:rPr>
              <a:t>7-8 классов </a:t>
            </a:r>
            <a:r>
              <a:rPr lang="ru-RU" dirty="0"/>
              <a:t>могут стать участниками заключительного этапа городской олимпиады школьников Санкт-Петербурга </a:t>
            </a:r>
            <a:br>
              <a:rPr lang="ru-RU" dirty="0"/>
            </a:br>
            <a:r>
              <a:rPr lang="ru-RU" dirty="0"/>
              <a:t>по географии для 6-8 классов</a:t>
            </a:r>
            <a:r>
              <a:rPr lang="ru-RU" dirty="0" smtClean="0"/>
              <a:t>.</a:t>
            </a:r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endParaRPr lang="ru-RU" b="1" dirty="0" smtClean="0"/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endParaRPr lang="ru-RU" b="1" dirty="0" smtClean="0"/>
          </a:p>
          <a:p>
            <a:pPr>
              <a:buClr>
                <a:schemeClr val="accent6">
                  <a:lumMod val="60000"/>
                  <a:lumOff val="40000"/>
                </a:schemeClr>
              </a:buClr>
            </a:pPr>
            <a:r>
              <a:rPr lang="ru-RU" b="1" dirty="0" smtClean="0"/>
              <a:t>три </a:t>
            </a:r>
            <a:r>
              <a:rPr lang="ru-RU" b="1" dirty="0"/>
              <a:t>комплекта заданий разного уровня </a:t>
            </a:r>
            <a:r>
              <a:rPr lang="ru-RU" b="1" dirty="0" smtClean="0"/>
              <a:t> сложности</a:t>
            </a:r>
            <a:r>
              <a:rPr lang="ru-RU" b="1" dirty="0"/>
              <a:t>: для 7; 8-9 и 10-11 классов.</a:t>
            </a:r>
          </a:p>
          <a:p>
            <a:pPr marL="285750" indent="-285750">
              <a:buClr>
                <a:schemeClr val="accent6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</a:pPr>
            <a:endParaRPr lang="ru-RU" dirty="0"/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B8305D-0013-45F6-844C-B69F0FA09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1498" y="4792370"/>
            <a:ext cx="1111071" cy="160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22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0"/>
          </p:nvPr>
        </p:nvSpPr>
        <p:spPr>
          <a:xfrm>
            <a:off x="503339" y="2076449"/>
            <a:ext cx="6115575" cy="4215293"/>
          </a:xfrm>
        </p:spPr>
        <p:txBody>
          <a:bodyPr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19 ноября в 14.00 -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теоретический тур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В один из дней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с</a:t>
            </a: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19 по 23 ноября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 </a:t>
            </a:r>
            <a:r>
              <a:rPr kumimoji="0" lang="ru-RU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–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практический тур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dirty="0">
              <a:solidFill>
                <a:prstClr val="black"/>
              </a:solidFill>
              <a:latin typeface="Muller bold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Одновременно с проведением районного этапа Олимпиады проводится отборочный этап 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городской олимпиады школьников Санкт-Петербурга </a:t>
            </a: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по основам безопасности и жизнедеятельности (ОБЖ) для 6-8 классов. </a:t>
            </a:r>
            <a:endParaRPr lang="ru-RU" b="1" dirty="0">
              <a:solidFill>
                <a:srgbClr val="660066"/>
              </a:solidFill>
              <a:latin typeface="Muller bold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Для обучающихся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6 классов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предусмотрен отдельный комплект заданий.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По результатам районного этапа Олимпиады </a:t>
            </a:r>
            <a:r>
              <a:rPr kumimoji="0" lang="ru-RU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ВсОШ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 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по ОБЗР, обучающиеся 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7-8 классов </a:t>
            </a: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могут стать участниками заключительного этапа городской олимпиады школьников Санкт-Петербурга 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по основам безопасности и жизнедеятельности (ОБЖ) </a:t>
            </a:r>
            <a:b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</a:b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bold"/>
                <a:ea typeface="+mn-ea"/>
                <a:cs typeface="+mn-cs"/>
              </a:rPr>
              <a:t>для 6-8 классов.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ler bold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1"/>
          </p:nvPr>
        </p:nvSpPr>
        <p:spPr>
          <a:xfrm>
            <a:off x="7343774" y="1162050"/>
            <a:ext cx="4048125" cy="4953000"/>
          </a:xfrm>
        </p:spPr>
        <p:txBody>
          <a:bodyPr/>
          <a:lstStyle/>
          <a:p>
            <a:pPr algn="ctr"/>
            <a:endParaRPr lang="ru-RU" sz="2400" b="1" dirty="0">
              <a:solidFill>
                <a:srgbClr val="00FF00"/>
              </a:solidFill>
            </a:endParaRPr>
          </a:p>
          <a:p>
            <a:pPr algn="ctr"/>
            <a:r>
              <a:rPr lang="ru-RU" sz="2400" b="1" dirty="0">
                <a:solidFill>
                  <a:srgbClr val="00FF00"/>
                </a:solidFill>
              </a:rPr>
              <a:t>ВАЖНО!</a:t>
            </a:r>
          </a:p>
          <a:p>
            <a:endParaRPr lang="ru-RU" dirty="0"/>
          </a:p>
          <a:p>
            <a:pPr marL="285750" indent="-285750" algn="ctr">
              <a:buClr>
                <a:srgbClr val="00FF00"/>
              </a:buClr>
              <a:buFont typeface="Wingdings" panose="05000000000000000000" pitchFamily="2" charset="2"/>
              <a:buChar char="ü"/>
            </a:pPr>
            <a:r>
              <a:rPr lang="ru-RU" dirty="0"/>
              <a:t>Учащихся </a:t>
            </a:r>
            <a:r>
              <a:rPr lang="ru-RU" sz="2400" b="1" dirty="0">
                <a:solidFill>
                  <a:srgbClr val="660066"/>
                </a:solidFill>
              </a:rPr>
              <a:t>6 классов</a:t>
            </a:r>
            <a:r>
              <a:rPr lang="ru-RU" b="1" dirty="0">
                <a:solidFill>
                  <a:srgbClr val="660066"/>
                </a:solidFill>
              </a:rPr>
              <a:t> </a:t>
            </a:r>
            <a:r>
              <a:rPr lang="ru-RU" dirty="0"/>
              <a:t>необходимо зарегистрировать на отборочный этап городской олимпиады школьников Санкт-Петербурга </a:t>
            </a:r>
            <a:br>
              <a:rPr lang="ru-RU" dirty="0"/>
            </a:br>
            <a:r>
              <a:rPr lang="ru-RU" dirty="0"/>
              <a:t>по основам безопасности и жизнедеятельности (ОБЖ) для </a:t>
            </a:r>
            <a:br>
              <a:rPr lang="ru-RU" dirty="0"/>
            </a:br>
            <a:r>
              <a:rPr lang="ru-RU" dirty="0"/>
              <a:t>6-8 классов в системе </a:t>
            </a:r>
            <a:r>
              <a:rPr lang="ru-RU" sz="2400" b="1" dirty="0">
                <a:solidFill>
                  <a:srgbClr val="660066"/>
                </a:solidFill>
              </a:rPr>
              <a:t>«Параграф».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800100" y="742950"/>
            <a:ext cx="5438775" cy="1190625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</a:rPr>
              <a:t>Основы </a:t>
            </a: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безопасности</a:t>
            </a:r>
            <a:b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и защиты Родины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90A79E-5C43-4F39-B135-FB9F31EA7A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08" y="226415"/>
            <a:ext cx="1306584" cy="170716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8C5FB3-F439-4E28-BEB0-366F562434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041214" flipH="1">
            <a:off x="7319305" y="444839"/>
            <a:ext cx="714685" cy="129576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3552557-667D-4F97-8515-B69F54DECD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8110" y="4558647"/>
            <a:ext cx="1967044" cy="139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7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C0BB64-243D-415E-8836-CFAD7A3F1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4375"/>
            <a:ext cx="10515600" cy="862755"/>
          </a:xfrm>
        </p:spPr>
        <p:txBody>
          <a:bodyPr>
            <a:normAutofit/>
          </a:bodyPr>
          <a:lstStyle/>
          <a:p>
            <a:pPr algn="ctr"/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Muller bold"/>
                <a:ea typeface="+mj-ea"/>
                <a:cs typeface="+mj-cs"/>
              </a:rPr>
              <a:t>25 ноября в 14.00 ЭКОЛОГИЯ</a:t>
            </a:r>
            <a:endParaRPr lang="ru-RU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00E0B2-BE4B-48EB-B0BF-EE8A2ACC1C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5463" y="1577131"/>
            <a:ext cx="6576645" cy="4751054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"/>
                <a:ea typeface="+mn-ea"/>
                <a:cs typeface="+mn-cs"/>
              </a:rPr>
              <a:t>Более подробно с рекомендациями к проведению 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660066"/>
                </a:solidFill>
                <a:effectLst/>
                <a:uLnTx/>
                <a:uFillTx/>
                <a:latin typeface="Muller"/>
                <a:ea typeface="+mn-ea"/>
                <a:cs typeface="+mn-cs"/>
              </a:rPr>
              <a:t>районного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"/>
                <a:ea typeface="+mn-ea"/>
                <a:cs typeface="+mn-cs"/>
              </a:rPr>
              <a:t> этапа всероссийской олимпиады школьников по экологии в 2025/26 учебном году можно ознакомиться: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На официальном сайте 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ВсОШ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 :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  <a:hlinkClick r:id="rId2"/>
              </a:rPr>
              <a:t>https://vserosolimp.edsoo.ru/municipal_way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ler Regular" pitchFamily="50" charset="-52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На сайте Центра Олимпиад: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  <a:hlinkClick r:id="rId3"/>
              </a:rPr>
              <a:t>https://olymp.academtalant.ru/vseros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Muller Regular"/>
                <a:ea typeface="+mn-ea"/>
                <a:cs typeface="+mn-cs"/>
              </a:rPr>
              <a:t> 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ler Regular" pitchFamily="50" charset="-52"/>
              <a:ea typeface="+mn-ea"/>
              <a:cs typeface="+mn-cs"/>
            </a:endParaRPr>
          </a:p>
          <a:p>
            <a:pPr marL="10287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uller Regular"/>
                <a:ea typeface="+mn-ea"/>
                <a:cs typeface="+mn-cs"/>
              </a:rPr>
              <a:t>ВсОШ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uller Regular"/>
                <a:ea typeface="+mn-ea"/>
                <a:cs typeface="+mn-cs"/>
              </a:rPr>
              <a:t> (всероссийская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uller Regular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uller Regular"/>
                <a:ea typeface="+mn-ea"/>
                <a:cs typeface="+mn-cs"/>
              </a:rPr>
              <a:t>олимпиада школьников)</a:t>
            </a:r>
          </a:p>
          <a:p>
            <a:pPr marL="10287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uller Regular"/>
                <a:ea typeface="+mn-ea"/>
                <a:cs typeface="+mn-cs"/>
              </a:rPr>
              <a:t>Районный этап</a:t>
            </a:r>
          </a:p>
          <a:p>
            <a:pPr marL="10287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uller Regular"/>
                <a:ea typeface="+mn-ea"/>
                <a:cs typeface="+mn-cs"/>
              </a:rPr>
              <a:t>Документы </a:t>
            </a: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Muller Regular"/>
              <a:ea typeface="+mn-ea"/>
              <a:cs typeface="+mn-cs"/>
            </a:endParaRPr>
          </a:p>
          <a:p>
            <a:pPr marL="1028700" lvl="1" indent="-342900" defTabSz="457200">
              <a:lnSpc>
                <a:spcPct val="100000"/>
              </a:lnSpc>
              <a:spcBef>
                <a:spcPts val="1000"/>
              </a:spcBef>
              <a:buClr>
                <a:srgbClr val="90C226"/>
              </a:buClr>
              <a:buSzPct val="80000"/>
              <a:buFont typeface="Wingdings" panose="05000000000000000000" pitchFamily="2" charset="2"/>
              <a:buChar char="Ø"/>
              <a:defRPr/>
            </a:pPr>
            <a:r>
              <a:rPr lang="ru-RU" dirty="0"/>
              <a:t>3 (три) комплекта заданий разного уровня сложности </a:t>
            </a:r>
            <a:r>
              <a:rPr lang="ru-RU" dirty="0" smtClean="0"/>
              <a:t>для </a:t>
            </a:r>
            <a:r>
              <a:rPr lang="ru-RU" dirty="0"/>
              <a:t>7, 8-9, 10-11 </a:t>
            </a:r>
            <a:r>
              <a:rPr lang="ru-RU" dirty="0" smtClean="0"/>
              <a:t>классов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Muller Regular"/>
              <a:ea typeface="+mn-ea"/>
              <a:cs typeface="+mn-cs"/>
            </a:endParaRPr>
          </a:p>
          <a:p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046BA115-18E1-4922-8E28-C75E28B734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826639" y="1865722"/>
            <a:ext cx="4057280" cy="3946525"/>
          </a:xfrm>
        </p:spPr>
      </p:pic>
    </p:spTree>
    <p:extLst>
      <p:ext uri="{BB962C8B-B14F-4D97-AF65-F5344CB8AC3E}">
        <p14:creationId xmlns:p14="http://schemas.microsoft.com/office/powerpoint/2010/main" val="114507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0"/>
          </p:nvPr>
        </p:nvSpPr>
        <p:spPr>
          <a:xfrm>
            <a:off x="449317" y="1672304"/>
            <a:ext cx="6180083" cy="4661384"/>
          </a:xfrm>
        </p:spPr>
        <p:txBody>
          <a:bodyPr>
            <a:normAutofit/>
          </a:bodyPr>
          <a:lstStyle/>
          <a:p>
            <a:pPr algn="r"/>
            <a:r>
              <a:rPr lang="ru-RU" dirty="0"/>
              <a:t>Теоретический тур </a:t>
            </a:r>
            <a:r>
              <a:rPr lang="ru-RU" sz="2000" b="1" dirty="0">
                <a:solidFill>
                  <a:srgbClr val="660066"/>
                </a:solidFill>
              </a:rPr>
              <a:t>26 ноября</a:t>
            </a:r>
            <a:r>
              <a:rPr lang="ru-RU" dirty="0"/>
              <a:t>:</a:t>
            </a:r>
          </a:p>
          <a:p>
            <a:pPr algn="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в 12.00 - 7-8 класс</a:t>
            </a:r>
          </a:p>
          <a:p>
            <a:pPr algn="r"/>
            <a:r>
              <a:rPr lang="ru-RU" sz="2000" b="1" dirty="0">
                <a:solidFill>
                  <a:schemeClr val="accent6">
                    <a:lumMod val="50000"/>
                  </a:schemeClr>
                </a:solidFill>
              </a:rPr>
              <a:t>в 14.00 – 9-11 класс</a:t>
            </a:r>
          </a:p>
          <a:p>
            <a:endParaRPr lang="ru-RU" dirty="0"/>
          </a:p>
          <a:p>
            <a:pPr algn="r"/>
            <a:r>
              <a:rPr lang="ru-RU" dirty="0"/>
              <a:t>В один из дней </a:t>
            </a:r>
            <a:r>
              <a:rPr lang="ru-RU" sz="2000" b="1" dirty="0">
                <a:solidFill>
                  <a:srgbClr val="660066"/>
                </a:solidFill>
              </a:rPr>
              <a:t>с 26 по 30 ноября</a:t>
            </a:r>
            <a:r>
              <a:rPr lang="ru-RU" sz="2800" b="1" dirty="0">
                <a:solidFill>
                  <a:srgbClr val="660066"/>
                </a:solidFill>
              </a:rPr>
              <a:t> </a:t>
            </a:r>
            <a:r>
              <a:rPr lang="ru-RU" dirty="0"/>
              <a:t>– практический тур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"/>
                <a:ea typeface="+mn-ea"/>
                <a:cs typeface="+mn-cs"/>
              </a:rPr>
              <a:t>Теоретический тур олимпиады проходит на образовательной платформе 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uller"/>
                <a:ea typeface="+mn-ea"/>
                <a:cs typeface="+mn-cs"/>
              </a:rPr>
              <a:t>«</a:t>
            </a:r>
            <a:r>
              <a:rPr kumimoji="0" lang="ru-RU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uller"/>
                <a:ea typeface="+mn-ea"/>
                <a:cs typeface="+mn-cs"/>
              </a:rPr>
              <a:t>Цифриум</a:t>
            </a: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uller"/>
                <a:ea typeface="+mn-ea"/>
                <a:cs typeface="+mn-cs"/>
              </a:rPr>
              <a:t>»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uLnTx/>
                <a:uFillTx/>
                <a:latin typeface="Muller Bold" pitchFamily="50" charset="-52"/>
                <a:ea typeface="+mn-ea"/>
                <a:cs typeface="+mn-cs"/>
              </a:rPr>
              <a:t>Платформа: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uLnTx/>
                <a:uFillTx/>
                <a:latin typeface="Muller Bold" pitchFamily="50" charset="-52"/>
                <a:ea typeface="+mn-ea"/>
                <a:cs typeface="+mn-cs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+mn-cs"/>
                <a:hlinkClick r:id="rId2"/>
              </a:rPr>
              <a:t>https://edu.olymponline.ru/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Muller Bold" pitchFamily="50" charset="-52"/>
                <a:ea typeface="+mn-ea"/>
                <a:cs typeface="+mn-cs"/>
              </a:rPr>
              <a:t> </a:t>
            </a: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Muller Bold" pitchFamily="50" charset="-52"/>
                <a:ea typeface="+mn-ea"/>
                <a:cs typeface="+mn-cs"/>
              </a:rPr>
              <a:t/>
            </a:r>
            <a:b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Muller Bold" pitchFamily="50" charset="-52"/>
                <a:ea typeface="+mn-ea"/>
                <a:cs typeface="+mn-cs"/>
              </a:rPr>
            </a:b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uLnTx/>
                <a:uFillTx/>
                <a:latin typeface="Muller Bold" pitchFamily="50" charset="-52"/>
                <a:ea typeface="+mn-ea"/>
                <a:cs typeface="+mn-cs"/>
              </a:rPr>
              <a:t>Инструкции </a:t>
            </a:r>
            <a:r>
              <a:rPr kumimoji="0" lang="ru-RU" b="1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uLnTx/>
                <a:uFillTx/>
                <a:latin typeface="Muller Bold" pitchFamily="50" charset="-52"/>
                <a:ea typeface="+mn-ea"/>
                <a:cs typeface="+mn-cs"/>
              </a:rPr>
              <a:t>(для учеников, для взрослых)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uLnTx/>
                <a:uFillTx/>
                <a:latin typeface="Muller Bold" pitchFamily="50" charset="-52"/>
                <a:ea typeface="+mn-ea"/>
                <a:cs typeface="+mn-cs"/>
              </a:rPr>
              <a:t>: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n-ea"/>
                <a:cs typeface="+mn-cs"/>
                <a:hlinkClick r:id="rId3"/>
              </a:rPr>
              <a:t>https://edu.olymponline.ru/spb/uchastie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Muller Bold" pitchFamily="50" charset="-52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ull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Образовательные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проекты </a:t>
            </a: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Цифриум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Inter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Мы знаем, как сделать обучение эффективным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Inter"/>
                <a:ea typeface="+mn-ea"/>
                <a:cs typeface="+mn-cs"/>
              </a:rPr>
              <a:t>и захватывающим!</a:t>
            </a:r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1"/>
          </p:nvPr>
        </p:nvSpPr>
        <p:spPr>
          <a:xfrm>
            <a:off x="6944710" y="945931"/>
            <a:ext cx="4910959" cy="5147441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rgbClr val="333333"/>
              </a:solidFill>
              <a:latin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rgbClr val="333333"/>
              </a:solidFill>
              <a:latin typeface="Inter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ru-RU" dirty="0">
              <a:solidFill>
                <a:srgbClr val="333333"/>
              </a:solidFill>
              <a:latin typeface="+mj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lang="ru-RU" dirty="0">
              <a:solidFill>
                <a:srgbClr val="333333"/>
              </a:solidFill>
              <a:latin typeface="+mj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dirty="0">
                <a:solidFill>
                  <a:srgbClr val="333333"/>
                </a:solidFill>
                <a:latin typeface="+mj-lt"/>
              </a:rPr>
              <a:t>Одновременно с проведением районного этапа Олимпиады проводится отборочный этап </a:t>
            </a:r>
            <a:r>
              <a:rPr lang="ru-RU" b="1" dirty="0">
                <a:solidFill>
                  <a:srgbClr val="660066"/>
                </a:solidFill>
                <a:latin typeface="+mj-lt"/>
              </a:rPr>
              <a:t>Санкт-Петербургской олимпиады школьников по физической культуре для 7-8 классов.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FF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dirty="0">
                <a:solidFill>
                  <a:srgbClr val="333333"/>
                </a:solidFill>
                <a:latin typeface="+mj-lt"/>
              </a:rPr>
              <a:t>По результатам районного этапа Олимпиады по физической культуре, обучающиеся </a:t>
            </a:r>
            <a:r>
              <a:rPr lang="ru-RU" b="1" dirty="0">
                <a:solidFill>
                  <a:srgbClr val="660066"/>
                </a:solidFill>
                <a:latin typeface="+mj-lt"/>
              </a:rPr>
              <a:t>7-8 классов </a:t>
            </a:r>
            <a:r>
              <a:rPr lang="ru-RU" dirty="0">
                <a:solidFill>
                  <a:srgbClr val="333333"/>
                </a:solidFill>
                <a:latin typeface="+mj-lt"/>
              </a:rPr>
              <a:t>могут стать участниками заключительного этапа Санкт-Петербургской олимпиады школьников по физической культуре для 7-8 классов.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400" dirty="0">
              <a:solidFill>
                <a:srgbClr val="333333"/>
              </a:solidFill>
              <a:latin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449317" y="522750"/>
            <a:ext cx="6180083" cy="100957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660066"/>
                </a:solidFill>
              </a:rPr>
              <a:t>26 ноября </a:t>
            </a:r>
            <a:br>
              <a:rPr lang="ru-RU" sz="2800" b="1" dirty="0">
                <a:solidFill>
                  <a:srgbClr val="660066"/>
                </a:solidFill>
              </a:rPr>
            </a:br>
            <a:r>
              <a:rPr lang="ru-RU" sz="2800" b="1" dirty="0">
                <a:solidFill>
                  <a:srgbClr val="660066"/>
                </a:solidFill>
              </a:rPr>
              <a:t>ФИЗИЧЕСКАЯ КУЛЬТУРА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DF5B66-9196-45DD-801D-68EBE5135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6718" y="4472528"/>
            <a:ext cx="1998065" cy="18611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3D1BDFA-7091-4622-B184-2BE3DF729C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1927" y="420274"/>
            <a:ext cx="1336523" cy="16232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693396-7170-4FCE-95FB-CE00A75471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565" y="1601999"/>
            <a:ext cx="1225255" cy="108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30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/>
              <a:t>НАШИ КОНТАКТЫ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sz="1800" dirty="0">
                <a:solidFill>
                  <a:schemeClr val="tx1"/>
                </a:solidFill>
              </a:rPr>
              <a:t>Педагог-организатор Центра олимпиад 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Санкт-Петербурга </a:t>
            </a:r>
            <a:endParaRPr lang="ru-RU" sz="1800" b="1" dirty="0">
              <a:solidFill>
                <a:schemeClr val="tx1"/>
              </a:solidFill>
            </a:endParaRPr>
          </a:p>
          <a:p>
            <a:endParaRPr lang="ru-RU" dirty="0"/>
          </a:p>
          <a:p>
            <a:pPr lvl="0">
              <a:lnSpc>
                <a:spcPct val="100000"/>
              </a:lnSpc>
            </a:pPr>
            <a:r>
              <a:rPr lang="ru-RU" b="1" dirty="0">
                <a:solidFill>
                  <a:prstClr val="black"/>
                </a:solidFill>
                <a:latin typeface="Muller Regular"/>
              </a:rPr>
              <a:t>Серебренникова Антонина Юрьевна</a:t>
            </a:r>
            <a:endParaRPr lang="ru-RU" sz="1800" b="1" dirty="0">
              <a:solidFill>
                <a:prstClr val="black"/>
              </a:solidFill>
              <a:latin typeface="Muller Regular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solidFill>
                  <a:prstClr val="black"/>
                </a:solidFill>
                <a:latin typeface="Calibri"/>
              </a:rPr>
              <a:t>адрес эл. почты: </a:t>
            </a:r>
            <a:r>
              <a:rPr lang="en-US" dirty="0">
                <a:solidFill>
                  <a:prstClr val="black"/>
                </a:solidFill>
                <a:latin typeface="Calibri"/>
                <a:hlinkClick r:id="rId3"/>
              </a:rPr>
              <a:t>serebrennikovaayu@academtalant.ru</a:t>
            </a:r>
            <a:endParaRPr lang="ru-RU" dirty="0">
              <a:solidFill>
                <a:prstClr val="black"/>
              </a:solidFill>
              <a:latin typeface="Calibri"/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rgbClr val="000000"/>
                </a:solidFill>
                <a:latin typeface="Roboto"/>
              </a:rPr>
              <a:t>тел. +7 (812) 499-86-44</a:t>
            </a:r>
            <a:endParaRPr lang="ru-RU" sz="1800" dirty="0">
              <a:solidFill>
                <a:prstClr val="black"/>
              </a:solidFill>
              <a:latin typeface="Calibri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/>
              <a:t>И.О. начальника сектора прикладных наук </a:t>
            </a:r>
            <a:br>
              <a:rPr lang="ru-RU" dirty="0"/>
            </a:br>
            <a:r>
              <a:rPr lang="ru-RU" dirty="0"/>
              <a:t>Центра олимпиад Санкт-Петербурга:</a:t>
            </a:r>
          </a:p>
          <a:p>
            <a:endParaRPr lang="ru-RU" dirty="0"/>
          </a:p>
          <a:p>
            <a:pPr>
              <a:lnSpc>
                <a:spcPct val="100000"/>
              </a:lnSpc>
            </a:pPr>
            <a:r>
              <a:rPr lang="ru-RU" sz="2000" b="1" dirty="0"/>
              <a:t>Ветров Илья Анатольевич</a:t>
            </a:r>
            <a:endParaRPr lang="ru-RU" sz="2000" b="1" dirty="0">
              <a:solidFill>
                <a:schemeClr val="tx1"/>
              </a:solidFill>
            </a:endParaRP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prstClr val="black"/>
                </a:solidFill>
                <a:latin typeface="Calibri"/>
              </a:rPr>
              <a:t>адрес </a:t>
            </a:r>
            <a:r>
              <a:rPr lang="ru-RU" sz="1800" dirty="0" err="1">
                <a:solidFill>
                  <a:prstClr val="black"/>
                </a:solidFill>
                <a:latin typeface="Calibri"/>
              </a:rPr>
              <a:t>эл.почты</a:t>
            </a:r>
            <a:r>
              <a:rPr lang="ru-RU" sz="1800" dirty="0">
                <a:solidFill>
                  <a:prstClr val="black"/>
                </a:solidFill>
                <a:latin typeface="Calibri"/>
              </a:rPr>
              <a:t>: </a:t>
            </a:r>
            <a:r>
              <a:rPr lang="en-US" sz="1800" u="sng" dirty="0">
                <a:solidFill>
                  <a:prstClr val="black"/>
                </a:solidFill>
                <a:latin typeface="Calibri"/>
                <a:hlinkClick r:id="rId4"/>
              </a:rPr>
              <a:t>vetrovia@academtalant.ru</a:t>
            </a:r>
            <a:r>
              <a:rPr lang="ru-RU" sz="1800" u="sng" dirty="0">
                <a:solidFill>
                  <a:prstClr val="black"/>
                </a:solidFill>
                <a:latin typeface="Calibri"/>
              </a:rPr>
              <a:t> 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ru-RU" sz="1800" dirty="0">
                <a:solidFill>
                  <a:srgbClr val="000000"/>
                </a:solidFill>
                <a:latin typeface="Roboto"/>
              </a:rPr>
              <a:t>тел. +7 (812) 499-86-44</a:t>
            </a:r>
            <a:endParaRPr lang="ru-RU" sz="1800" dirty="0">
              <a:solidFill>
                <a:prstClr val="black"/>
              </a:solidFill>
              <a:latin typeface="Calibri"/>
            </a:endParaRP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85F3559-C9F4-48B4-88D7-512ACD0D95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199" y="431280"/>
            <a:ext cx="2216165" cy="26499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568112-B6D5-4895-B84D-71E7807112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5431" y="1257300"/>
            <a:ext cx="1143571" cy="157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9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1C5BD8-FCE4-40A6-B936-37F54E1A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6922"/>
            <a:ext cx="10515600" cy="856554"/>
          </a:xfrm>
        </p:spPr>
        <p:txBody>
          <a:bodyPr>
            <a:noAutofit/>
          </a:bodyPr>
          <a:lstStyle/>
          <a:p>
            <a:pPr algn="ctr"/>
            <a:r>
              <a:rPr lang="ru-RU" sz="6000" dirty="0"/>
              <a:t>НАШИ КОНТАКТЫ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E4FA4A-EC2F-47EE-8D05-D0BA6CF94F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197100"/>
            <a:ext cx="7415049" cy="39465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Сайт Центра олимпиад –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ea typeface="+mn-ea"/>
                <a:cs typeface="+mn-cs"/>
                <a:hlinkClick r:id="rId2"/>
              </a:rPr>
              <a:t>http://olymp.academtalant.ru/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1600" dirty="0">
              <a:solidFill>
                <a:srgbClr val="323232"/>
              </a:solidFill>
              <a:latin typeface="Muller Regular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Muller Regular" pitchFamily="50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1600" dirty="0">
              <a:solidFill>
                <a:srgbClr val="323232"/>
              </a:solidFill>
              <a:latin typeface="Muller Regular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Muller Regular" pitchFamily="50" charset="-52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1600" dirty="0">
              <a:solidFill>
                <a:srgbClr val="323232"/>
              </a:solidFill>
              <a:latin typeface="Muller Regular" pitchFamily="50" charset="-5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Группа ВК Центра олимпиад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–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3"/>
              </a:rPr>
              <a:t>https://vk.com/centrolimpiadspb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Muller Regular" pitchFamily="50" charset="-52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05BE7FE-96B0-4944-9C28-B0343F6FEA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20544" y="2197099"/>
            <a:ext cx="2830584" cy="39465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uller Regular" pitchFamily="50" charset="-52"/>
                <a:ea typeface="+mn-ea"/>
                <a:cs typeface="+mn-cs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Телеграмм канал Центра олимпиад: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https://t.me/centrolimpiadspb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uller Regular" pitchFamily="50" charset="-52"/>
                <a:ea typeface="+mn-ea"/>
                <a:cs typeface="+mn-cs"/>
              </a:rPr>
              <a:t>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BA8A4D-162B-4997-ADB3-C4000E063D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1" y="2659100"/>
            <a:ext cx="4815980" cy="9481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92F158-200E-4677-BB84-A7E1EAC56A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0656" y="2475235"/>
            <a:ext cx="1568192" cy="156301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5D78D4D-8C66-43F2-B2ED-C7CD7208DA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344" y="4469166"/>
            <a:ext cx="4137811" cy="157236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2A3CCFD-D462-463D-A361-874F98DD60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0655" y="4469166"/>
            <a:ext cx="1674459" cy="16744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86CA933-7E43-4F99-8B67-11BDF024A1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46180" y="3354383"/>
            <a:ext cx="1579312" cy="16319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C84115E-9EDF-43A3-A1F4-F6D1FF5F6A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68" y="271388"/>
            <a:ext cx="1464567" cy="182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29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1050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Muller bold"/>
        <a:ea typeface=""/>
        <a:cs typeface=""/>
      </a:majorFont>
      <a:minorFont>
        <a:latin typeface="Mulle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338</Words>
  <Application>Microsoft Office PowerPoint</Application>
  <PresentationFormat>Широкоэкранный</PresentationFormat>
  <Paragraphs>99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Inter</vt:lpstr>
      <vt:lpstr>Muller</vt:lpstr>
      <vt:lpstr>Muller bold</vt:lpstr>
      <vt:lpstr>Muller bold</vt:lpstr>
      <vt:lpstr>Muller Regular</vt:lpstr>
      <vt:lpstr>Roboto</vt:lpstr>
      <vt:lpstr>Times New Roman</vt:lpstr>
      <vt:lpstr>Wingdings</vt:lpstr>
      <vt:lpstr>Тема Office</vt:lpstr>
      <vt:lpstr>Об особенностях проведения РАЙОННОГО этапа ВсОШ  в 2025/2026 учебном году</vt:lpstr>
      <vt:lpstr>8 ноября в 11.00 (суббота) ЭКОНОМИКА</vt:lpstr>
      <vt:lpstr>Презентация PowerPoint</vt:lpstr>
      <vt:lpstr>10 ноября в 14.00 ГЕОГРАФИЯ</vt:lpstr>
      <vt:lpstr>Презентация PowerPoint</vt:lpstr>
      <vt:lpstr>25 ноября в 14.00 ЭКОЛОГИЯ</vt:lpstr>
      <vt:lpstr>Презентация PowerPoint</vt:lpstr>
      <vt:lpstr>НАШИ КОНТАКТЫ</vt:lpstr>
      <vt:lpstr>НАШИ КОНТАКТЫ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Смирнова</dc:creator>
  <cp:lastModifiedBy>Ветров Илья Анатольевич</cp:lastModifiedBy>
  <cp:revision>79</cp:revision>
  <dcterms:created xsi:type="dcterms:W3CDTF">2024-07-05T10:49:49Z</dcterms:created>
  <dcterms:modified xsi:type="dcterms:W3CDTF">2025-10-15T13:53:51Z</dcterms:modified>
</cp:coreProperties>
</file>